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7" r:id="rId9"/>
    <p:sldId id="274" r:id="rId10"/>
    <p:sldId id="269" r:id="rId11"/>
    <p:sldId id="262" r:id="rId12"/>
    <p:sldId id="275" r:id="rId13"/>
    <p:sldId id="263" r:id="rId14"/>
    <p:sldId id="270" r:id="rId15"/>
    <p:sldId id="276" r:id="rId16"/>
    <p:sldId id="264" r:id="rId17"/>
    <p:sldId id="271" r:id="rId18"/>
    <p:sldId id="26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WqsnwsCxVk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2wgbRnS1Ak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ZGvd1gcHPE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C49FA-245A-4046-9AB2-5BB1EADF8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433222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s-ES" dirty="0"/>
              <a:t>Torneos de programación de robots en una plataforma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957345-0618-4F2B-86ED-5A9E7A3CE2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Pablo Moreno Vera</a:t>
            </a:r>
          </a:p>
          <a:p>
            <a:r>
              <a:rPr lang="es-ES" dirty="0"/>
              <a:t>Máster Universitario en Ingeniería de Telecomunicación</a:t>
            </a:r>
          </a:p>
        </p:txBody>
      </p:sp>
    </p:spTree>
    <p:extLst>
      <p:ext uri="{BB962C8B-B14F-4D97-AF65-F5344CB8AC3E}">
        <p14:creationId xmlns:p14="http://schemas.microsoft.com/office/powerpoint/2010/main" val="82168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20691-9132-44E6-B3D9-52F0860A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1953"/>
          </a:xfrm>
        </p:spPr>
        <p:txBody>
          <a:bodyPr/>
          <a:lstStyle/>
          <a:p>
            <a:r>
              <a:rPr lang="es-ES" dirty="0"/>
              <a:t>5. Torneos automáticos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DBC9-523A-4911-AAF0-EC11A9323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39296"/>
            <a:ext cx="2897187" cy="435245"/>
          </a:xfrm>
        </p:spPr>
        <p:txBody>
          <a:bodyPr/>
          <a:lstStyle/>
          <a:p>
            <a:r>
              <a:rPr lang="es-ES" dirty="0"/>
              <a:t>Diseño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0A35B8-FA5C-44CF-A542-25A33B3FB556}"/>
              </a:ext>
            </a:extLst>
          </p:cNvPr>
          <p:cNvSpPr txBox="1"/>
          <p:nvPr/>
        </p:nvSpPr>
        <p:spPr>
          <a:xfrm>
            <a:off x="2908456" y="1365079"/>
            <a:ext cx="3052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50000"/>
                  </a:schemeClr>
                </a:solidFill>
              </a:rPr>
              <a:t>5.1. Torneos de ranking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5F48A9-A157-46A4-A0FB-5E9F6B35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2563756"/>
            <a:ext cx="5987332" cy="4039407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1C03F5D4-121B-4DC5-AD68-E9254942C3B4}"/>
              </a:ext>
            </a:extLst>
          </p:cNvPr>
          <p:cNvSpPr txBox="1">
            <a:spLocks/>
          </p:cNvSpPr>
          <p:nvPr/>
        </p:nvSpPr>
        <p:spPr>
          <a:xfrm>
            <a:off x="7821108" y="1839296"/>
            <a:ext cx="3683504" cy="16444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Modelo de datos en ES</a:t>
            </a:r>
          </a:p>
          <a:p>
            <a:pPr lvl="1"/>
            <a:r>
              <a:rPr lang="es-ES" dirty="0"/>
              <a:t>ID</a:t>
            </a:r>
          </a:p>
          <a:p>
            <a:pPr lvl="1"/>
            <a:r>
              <a:rPr lang="es-ES" dirty="0" err="1"/>
              <a:t>Username</a:t>
            </a:r>
            <a:endParaRPr lang="es-ES" dirty="0"/>
          </a:p>
          <a:p>
            <a:pPr lvl="1"/>
            <a:r>
              <a:rPr lang="es-ES" dirty="0"/>
              <a:t>Time</a:t>
            </a:r>
          </a:p>
          <a:p>
            <a:pPr lvl="1"/>
            <a:r>
              <a:rPr lang="es-ES" dirty="0" err="1"/>
              <a:t>Exercise</a:t>
            </a:r>
            <a:endParaRPr lang="es-ES" dirty="0"/>
          </a:p>
          <a:p>
            <a:pPr lvl="1"/>
            <a:r>
              <a:rPr lang="es-E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4787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4F9FC9E-275C-46C1-8795-424043A3C8BB}"/>
              </a:ext>
            </a:extLst>
          </p:cNvPr>
          <p:cNvSpPr txBox="1">
            <a:spLocks/>
          </p:cNvSpPr>
          <p:nvPr/>
        </p:nvSpPr>
        <p:spPr>
          <a:xfrm>
            <a:off x="2084040" y="1321191"/>
            <a:ext cx="3948748" cy="8732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Página web del torneo</a:t>
            </a:r>
          </a:p>
          <a:p>
            <a:pPr lvl="1"/>
            <a:r>
              <a:rPr lang="es-ES" dirty="0"/>
              <a:t>Se alimenta automáticamente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7529E0-4D29-42A9-A1FB-64496220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13" y="2297790"/>
            <a:ext cx="8847549" cy="43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4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ED117559-64B6-4D63-BF6C-23E37A331B5A}"/>
              </a:ext>
            </a:extLst>
          </p:cNvPr>
          <p:cNvSpPr txBox="1">
            <a:spLocks/>
          </p:cNvSpPr>
          <p:nvPr/>
        </p:nvSpPr>
        <p:spPr>
          <a:xfrm>
            <a:off x="1347460" y="1404836"/>
            <a:ext cx="3499170" cy="426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Maestro de ceremonias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B9182A4-88BD-42A4-8D6D-DA3CCFA4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0" y="2228185"/>
            <a:ext cx="5935713" cy="2855587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74C30A3-7595-42E3-8F2C-FFD41E5CA8B8}"/>
              </a:ext>
            </a:extLst>
          </p:cNvPr>
          <p:cNvSpPr/>
          <p:nvPr/>
        </p:nvSpPr>
        <p:spPr>
          <a:xfrm>
            <a:off x="623891" y="2425148"/>
            <a:ext cx="886857" cy="358611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88B6FFB6-8873-40FD-A9B7-2AD54C014668}"/>
              </a:ext>
            </a:extLst>
          </p:cNvPr>
          <p:cNvSpPr/>
          <p:nvPr/>
        </p:nvSpPr>
        <p:spPr>
          <a:xfrm>
            <a:off x="1633708" y="2228185"/>
            <a:ext cx="922353" cy="1969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5388"/>
              <a:gd name="adj6" fmla="val -29597"/>
            </a:avLst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Búsqueda de usuario y registro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DB085FC-A5F9-41AB-8C9E-23167B246819}"/>
              </a:ext>
            </a:extLst>
          </p:cNvPr>
          <p:cNvSpPr txBox="1"/>
          <p:nvPr/>
        </p:nvSpPr>
        <p:spPr>
          <a:xfrm>
            <a:off x="1107768" y="6396335"/>
            <a:ext cx="986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Vídeo demostrativo: </a:t>
            </a:r>
            <a:r>
              <a:rPr lang="es-ES" dirty="0">
                <a:hlinkClick r:id="rId3"/>
              </a:rPr>
              <a:t>https://www.youtube.com/watch?v=gWqsnwsCxVk</a:t>
            </a:r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82E894AA-D51B-47C4-9652-679ED9C3CEF6}"/>
              </a:ext>
            </a:extLst>
          </p:cNvPr>
          <p:cNvSpPr txBox="1">
            <a:spLocks/>
          </p:cNvSpPr>
          <p:nvPr/>
        </p:nvSpPr>
        <p:spPr>
          <a:xfrm>
            <a:off x="7167814" y="1404836"/>
            <a:ext cx="3676725" cy="91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Automatización del torneo</a:t>
            </a:r>
          </a:p>
          <a:p>
            <a:pPr lvl="1"/>
            <a:r>
              <a:rPr lang="es-ES" dirty="0"/>
              <a:t>Mediante fichero JSON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505B8B2-CC47-45D8-AEDA-C1DF26F8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309" y="2713214"/>
            <a:ext cx="2005091" cy="143736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A97D852-333F-4210-AF60-DA0F8397E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400" y="2228185"/>
            <a:ext cx="2912210" cy="357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7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1ED2E-D4DE-4F24-96DF-C7A4DC93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48099"/>
          </a:xfrm>
        </p:spPr>
        <p:txBody>
          <a:bodyPr>
            <a:normAutofit/>
          </a:bodyPr>
          <a:lstStyle/>
          <a:p>
            <a:r>
              <a:rPr lang="es-ES" dirty="0"/>
              <a:t>5. Torneos automáticos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EE4EA7-646A-4158-8992-3AD8F8524CCD}"/>
              </a:ext>
            </a:extLst>
          </p:cNvPr>
          <p:cNvSpPr txBox="1"/>
          <p:nvPr/>
        </p:nvSpPr>
        <p:spPr>
          <a:xfrm>
            <a:off x="2908456" y="1365079"/>
            <a:ext cx="4120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50000"/>
                  </a:schemeClr>
                </a:solidFill>
              </a:rPr>
              <a:t>5.1. Torneos de enfrentamientos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E70AC42-EEC9-4EE3-8614-FF8AA6D3DCB8}"/>
              </a:ext>
            </a:extLst>
          </p:cNvPr>
          <p:cNvSpPr txBox="1">
            <a:spLocks/>
          </p:cNvSpPr>
          <p:nvPr/>
        </p:nvSpPr>
        <p:spPr>
          <a:xfrm>
            <a:off x="2592926" y="1933333"/>
            <a:ext cx="2897187" cy="435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Diseño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BD0492-B9F5-4A2F-8A94-CB34FB54D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2924" y="2368578"/>
            <a:ext cx="4279545" cy="2887234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4A967790-F48F-491B-823E-1C0712A0427C}"/>
              </a:ext>
            </a:extLst>
          </p:cNvPr>
          <p:cNvSpPr txBox="1">
            <a:spLocks/>
          </p:cNvSpPr>
          <p:nvPr/>
        </p:nvSpPr>
        <p:spPr>
          <a:xfrm>
            <a:off x="7451172" y="1933333"/>
            <a:ext cx="3683504" cy="22561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Modelo de datos en ES</a:t>
            </a:r>
          </a:p>
          <a:p>
            <a:pPr lvl="1"/>
            <a:r>
              <a:rPr lang="es-ES" dirty="0"/>
              <a:t>ID</a:t>
            </a:r>
          </a:p>
          <a:p>
            <a:pPr lvl="1"/>
            <a:r>
              <a:rPr lang="es-ES" dirty="0"/>
              <a:t>Username1</a:t>
            </a:r>
          </a:p>
          <a:p>
            <a:pPr lvl="1"/>
            <a:r>
              <a:rPr lang="es-ES" dirty="0"/>
              <a:t>Username2</a:t>
            </a:r>
          </a:p>
          <a:p>
            <a:pPr lvl="1"/>
            <a:r>
              <a:rPr lang="es-ES" dirty="0" err="1"/>
              <a:t>User_winner</a:t>
            </a:r>
            <a:endParaRPr lang="es-ES" dirty="0"/>
          </a:p>
          <a:p>
            <a:pPr lvl="1"/>
            <a:r>
              <a:rPr lang="es-ES" dirty="0"/>
              <a:t>Time</a:t>
            </a:r>
          </a:p>
          <a:p>
            <a:pPr lvl="1"/>
            <a:r>
              <a:rPr lang="es-ES" dirty="0" err="1"/>
              <a:t>Exercise</a:t>
            </a:r>
            <a:endParaRPr lang="es-ES" dirty="0"/>
          </a:p>
          <a:p>
            <a:pPr lvl="1"/>
            <a:r>
              <a:rPr lang="es-E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0278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9E31DEA-0289-4CD1-89D5-EA5DC3AF177A}"/>
              </a:ext>
            </a:extLst>
          </p:cNvPr>
          <p:cNvSpPr txBox="1">
            <a:spLocks/>
          </p:cNvSpPr>
          <p:nvPr/>
        </p:nvSpPr>
        <p:spPr>
          <a:xfrm>
            <a:off x="1815749" y="1303216"/>
            <a:ext cx="3948748" cy="8563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Página web del torneo</a:t>
            </a:r>
          </a:p>
          <a:p>
            <a:pPr lvl="1"/>
            <a:r>
              <a:rPr lang="es-ES" dirty="0"/>
              <a:t>Se alimenta automáticamente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FD07CEB-BF37-4D79-A130-09D67AA6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2548" y="2552369"/>
            <a:ext cx="6106716" cy="3110609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77F3B4-FC9F-42E5-A326-DBAD352DE0DC}"/>
              </a:ext>
            </a:extLst>
          </p:cNvPr>
          <p:cNvSpPr/>
          <p:nvPr/>
        </p:nvSpPr>
        <p:spPr>
          <a:xfrm>
            <a:off x="3110087" y="2655050"/>
            <a:ext cx="1360071" cy="481457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19A83F13-C597-4E8A-923B-F04CC0D20751}"/>
              </a:ext>
            </a:extLst>
          </p:cNvPr>
          <p:cNvSpPr/>
          <p:nvPr/>
        </p:nvSpPr>
        <p:spPr>
          <a:xfrm>
            <a:off x="4744818" y="2717168"/>
            <a:ext cx="1079719" cy="21754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502"/>
              <a:gd name="adj6" fmla="val -25518"/>
            </a:avLst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Enfrentamientos hasta el momento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9622927-3712-4922-A757-4E283432AB32}"/>
              </a:ext>
            </a:extLst>
          </p:cNvPr>
          <p:cNvSpPr/>
          <p:nvPr/>
        </p:nvSpPr>
        <p:spPr>
          <a:xfrm>
            <a:off x="2315972" y="3136507"/>
            <a:ext cx="3508565" cy="1885169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Globo: línea doblada 17">
            <a:extLst>
              <a:ext uri="{FF2B5EF4-FFF2-40B4-BE49-F238E27FC236}">
                <a16:creationId xmlns:a16="http://schemas.microsoft.com/office/drawing/2014/main" id="{3D504702-982D-4067-BA28-29D96EF3BF29}"/>
              </a:ext>
            </a:extLst>
          </p:cNvPr>
          <p:cNvSpPr/>
          <p:nvPr/>
        </p:nvSpPr>
        <p:spPr>
          <a:xfrm>
            <a:off x="6133516" y="3762769"/>
            <a:ext cx="1079719" cy="21754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8060"/>
              <a:gd name="adj6" fmla="val -28256"/>
            </a:avLst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Retransmisión en directo por </a:t>
            </a:r>
            <a:r>
              <a:rPr lang="es-ES" sz="600" dirty="0" err="1">
                <a:solidFill>
                  <a:schemeClr val="tx1"/>
                </a:solidFill>
              </a:rPr>
              <a:t>Twitch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8DAE19D-73D6-4BD2-A58D-3604614A8CBB}"/>
              </a:ext>
            </a:extLst>
          </p:cNvPr>
          <p:cNvSpPr/>
          <p:nvPr/>
        </p:nvSpPr>
        <p:spPr>
          <a:xfrm>
            <a:off x="8200884" y="3136507"/>
            <a:ext cx="298380" cy="58086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Globo: línea doblada 20">
            <a:extLst>
              <a:ext uri="{FF2B5EF4-FFF2-40B4-BE49-F238E27FC236}">
                <a16:creationId xmlns:a16="http://schemas.microsoft.com/office/drawing/2014/main" id="{04CE0BA6-D229-4BF4-BCAF-AF117F0C4395}"/>
              </a:ext>
            </a:extLst>
          </p:cNvPr>
          <p:cNvSpPr/>
          <p:nvPr/>
        </p:nvSpPr>
        <p:spPr>
          <a:xfrm>
            <a:off x="6821420" y="2872924"/>
            <a:ext cx="1285378" cy="321762"/>
          </a:xfrm>
          <a:prstGeom prst="borderCallout2">
            <a:avLst>
              <a:gd name="adj1" fmla="val 27095"/>
              <a:gd name="adj2" fmla="val 103933"/>
              <a:gd name="adj3" fmla="val 27094"/>
              <a:gd name="adj4" fmla="val 109733"/>
              <a:gd name="adj5" fmla="val 82530"/>
              <a:gd name="adj6" fmla="val 120554"/>
            </a:avLst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Enlace a la retransmisión en directo de Youtube</a:t>
            </a:r>
          </a:p>
        </p:txBody>
      </p:sp>
    </p:spTree>
    <p:extLst>
      <p:ext uri="{BB962C8B-B14F-4D97-AF65-F5344CB8AC3E}">
        <p14:creationId xmlns:p14="http://schemas.microsoft.com/office/powerpoint/2010/main" val="19307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3EB6E719-1A8A-45B6-9DBB-1CE42DB23E55}"/>
              </a:ext>
            </a:extLst>
          </p:cNvPr>
          <p:cNvSpPr txBox="1">
            <a:spLocks/>
          </p:cNvSpPr>
          <p:nvPr/>
        </p:nvSpPr>
        <p:spPr>
          <a:xfrm>
            <a:off x="1279870" y="1482401"/>
            <a:ext cx="3499170" cy="426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Maestro de ceremonias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0D34132-D7DD-44C8-B67F-0FB1BB09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236" y="2047776"/>
            <a:ext cx="6012101" cy="2886935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FD32C4C-A9A7-42D0-9F03-90E37F783492}"/>
              </a:ext>
            </a:extLst>
          </p:cNvPr>
          <p:cNvSpPr/>
          <p:nvPr/>
        </p:nvSpPr>
        <p:spPr>
          <a:xfrm>
            <a:off x="217196" y="2241558"/>
            <a:ext cx="919841" cy="426532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Globo: línea doblada 13">
            <a:extLst>
              <a:ext uri="{FF2B5EF4-FFF2-40B4-BE49-F238E27FC236}">
                <a16:creationId xmlns:a16="http://schemas.microsoft.com/office/drawing/2014/main" id="{5AE7E109-F7D2-4DA6-ACE1-361E88E9B8B3}"/>
              </a:ext>
            </a:extLst>
          </p:cNvPr>
          <p:cNvSpPr/>
          <p:nvPr/>
        </p:nvSpPr>
        <p:spPr>
          <a:xfrm>
            <a:off x="1233738" y="2100200"/>
            <a:ext cx="899319" cy="19288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0525"/>
              <a:gd name="adj6" fmla="val -24425"/>
            </a:avLst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/>
                </a:solidFill>
              </a:rPr>
              <a:t>Búsqueda de usuario y registro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7D8CE92-A9FF-401F-92F5-819C210AE525}"/>
              </a:ext>
            </a:extLst>
          </p:cNvPr>
          <p:cNvSpPr txBox="1"/>
          <p:nvPr/>
        </p:nvSpPr>
        <p:spPr>
          <a:xfrm>
            <a:off x="1233738" y="6464410"/>
            <a:ext cx="1022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Vídeo demostrativo: </a:t>
            </a:r>
            <a:r>
              <a:rPr lang="es-ES" dirty="0">
                <a:hlinkClick r:id="rId3"/>
              </a:rPr>
              <a:t>https://www.youtube.com/watch?v=o2wgbRnS1Ak</a:t>
            </a:r>
            <a:endParaRPr lang="es-ES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2B58E6F5-46C9-4A5B-85E3-E9337F3D45FB}"/>
              </a:ext>
            </a:extLst>
          </p:cNvPr>
          <p:cNvSpPr txBox="1">
            <a:spLocks/>
          </p:cNvSpPr>
          <p:nvPr/>
        </p:nvSpPr>
        <p:spPr>
          <a:xfrm>
            <a:off x="7075949" y="1482401"/>
            <a:ext cx="3499170" cy="919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Automatización</a:t>
            </a:r>
          </a:p>
          <a:p>
            <a:pPr lvl="1"/>
            <a:r>
              <a:rPr lang="es-ES" dirty="0"/>
              <a:t>Mediante fichero JSON y DOM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2269988-37E9-4B60-BF6C-954B5FECD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384" y="3067388"/>
            <a:ext cx="2221150" cy="172756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2F1EDAA-1471-4C2D-9453-2D224F5D0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534" y="2454823"/>
            <a:ext cx="3365038" cy="38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1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64DE4-775F-40AA-9204-30122A13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496" y="2136250"/>
            <a:ext cx="4749467" cy="3777622"/>
          </a:xfrm>
        </p:spPr>
        <p:txBody>
          <a:bodyPr/>
          <a:lstStyle/>
          <a:p>
            <a:r>
              <a:rPr lang="es-ES" dirty="0" err="1"/>
              <a:t>Twitch</a:t>
            </a:r>
            <a:endParaRPr lang="es-ES" dirty="0"/>
          </a:p>
          <a:p>
            <a:pPr lvl="1"/>
            <a:r>
              <a:rPr lang="es-ES" dirty="0"/>
              <a:t>Directo</a:t>
            </a:r>
          </a:p>
          <a:p>
            <a:pPr lvl="1"/>
            <a:r>
              <a:rPr lang="es-ES" dirty="0"/>
              <a:t>API Simple</a:t>
            </a:r>
          </a:p>
          <a:p>
            <a:pPr lvl="1"/>
            <a:r>
              <a:rPr lang="es-ES" dirty="0"/>
              <a:t>Canal por nombre de usuario</a:t>
            </a:r>
          </a:p>
          <a:p>
            <a:pPr lvl="1"/>
            <a:r>
              <a:rPr lang="es-ES" dirty="0"/>
              <a:t>No puede crear directos mediante API</a:t>
            </a:r>
          </a:p>
          <a:p>
            <a:pPr lvl="1"/>
            <a:r>
              <a:rPr lang="es-ES" dirty="0"/>
              <a:t>Sin permisos de derechos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D5D0AD-E4A5-4A59-A826-379B47F973CA}"/>
              </a:ext>
            </a:extLst>
          </p:cNvPr>
          <p:cNvSpPr txBox="1"/>
          <p:nvPr/>
        </p:nvSpPr>
        <p:spPr>
          <a:xfrm>
            <a:off x="2268376" y="944128"/>
            <a:ext cx="3730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50000"/>
                  </a:schemeClr>
                </a:solidFill>
              </a:rPr>
              <a:t>5.3. Retransmisión en directo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D32F82-28AA-4D4B-8A95-96C97409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63" y="1917664"/>
            <a:ext cx="5301300" cy="30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31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7B52B75-C293-46DC-821E-B7C99A709DA9}"/>
              </a:ext>
            </a:extLst>
          </p:cNvPr>
          <p:cNvSpPr txBox="1">
            <a:spLocks/>
          </p:cNvSpPr>
          <p:nvPr/>
        </p:nvSpPr>
        <p:spPr>
          <a:xfrm>
            <a:off x="1891885" y="2133600"/>
            <a:ext cx="4749466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Youtube</a:t>
            </a:r>
          </a:p>
          <a:p>
            <a:pPr lvl="1"/>
            <a:r>
              <a:rPr lang="es-ES" dirty="0"/>
              <a:t>Indirecto</a:t>
            </a:r>
          </a:p>
          <a:p>
            <a:pPr lvl="1"/>
            <a:r>
              <a:rPr lang="es-ES" dirty="0"/>
              <a:t>API Compleja</a:t>
            </a:r>
          </a:p>
          <a:p>
            <a:pPr lvl="1"/>
            <a:r>
              <a:rPr lang="es-ES" dirty="0"/>
              <a:t>Canal de directo variable</a:t>
            </a:r>
          </a:p>
          <a:p>
            <a:pPr lvl="1"/>
            <a:r>
              <a:rPr lang="es-ES" dirty="0"/>
              <a:t>Puede crear directos con su API</a:t>
            </a:r>
          </a:p>
          <a:p>
            <a:pPr lvl="1"/>
            <a:r>
              <a:rPr lang="es-ES" dirty="0"/>
              <a:t>Con permisos de derechos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1D1F83-0875-4298-BCEA-F38268611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4372"/>
            <a:ext cx="6025649" cy="30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90145-56E2-4139-971C-919F69C4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7. 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226F6-5CD2-4303-950E-DA0357722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Objetivo cumplido de la </a:t>
            </a:r>
            <a:r>
              <a:rPr lang="es-ES" i="1" dirty="0"/>
              <a:t>gamificación</a:t>
            </a:r>
            <a:r>
              <a:rPr lang="es-ES" dirty="0"/>
              <a:t> de </a:t>
            </a:r>
            <a:r>
              <a:rPr lang="es-ES" dirty="0" err="1"/>
              <a:t>Kibotics</a:t>
            </a:r>
            <a:endParaRPr lang="es-ES" dirty="0"/>
          </a:p>
          <a:p>
            <a:pPr lvl="1"/>
            <a:r>
              <a:rPr lang="es-ES" dirty="0"/>
              <a:t>Juegos compartidos síncronos</a:t>
            </a:r>
          </a:p>
          <a:p>
            <a:pPr lvl="1"/>
            <a:r>
              <a:rPr lang="es-ES" dirty="0"/>
              <a:t>Torneos automáticos</a:t>
            </a:r>
          </a:p>
          <a:p>
            <a:endParaRPr lang="es-ES" dirty="0"/>
          </a:p>
          <a:p>
            <a:r>
              <a:rPr lang="es-ES" dirty="0"/>
              <a:t>Trabajos futuros</a:t>
            </a:r>
          </a:p>
          <a:p>
            <a:pPr lvl="1"/>
            <a:r>
              <a:rPr lang="es-ES" dirty="0"/>
              <a:t>Juegos </a:t>
            </a:r>
            <a:r>
              <a:rPr lang="es-ES" dirty="0" err="1"/>
              <a:t>multirobot</a:t>
            </a:r>
            <a:r>
              <a:rPr lang="es-ES" dirty="0"/>
              <a:t>: fútbol</a:t>
            </a:r>
          </a:p>
          <a:p>
            <a:pPr lvl="1"/>
            <a:r>
              <a:rPr lang="es-ES" dirty="0"/>
              <a:t>Vídeo-chat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48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41CFB-9B36-461C-BC1D-7EAB55CC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882" y="3020965"/>
            <a:ext cx="2116235" cy="816070"/>
          </a:xfrm>
        </p:spPr>
        <p:txBody>
          <a:bodyPr/>
          <a:lstStyle/>
          <a:p>
            <a:r>
              <a:rPr lang="es-ES" b="1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90047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49662-F3E6-4F7B-85A8-FE5DC1B4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126DE4-6F5A-4081-8050-960B265F3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Introducción</a:t>
            </a:r>
          </a:p>
          <a:p>
            <a:r>
              <a:rPr lang="es-ES" dirty="0"/>
              <a:t>Objetivos</a:t>
            </a:r>
          </a:p>
          <a:p>
            <a:r>
              <a:rPr lang="es-ES" dirty="0"/>
              <a:t>Infraestructura utilizada</a:t>
            </a:r>
          </a:p>
          <a:p>
            <a:r>
              <a:rPr lang="es-ES" dirty="0"/>
              <a:t>Juegos compartidos síncronos</a:t>
            </a:r>
          </a:p>
          <a:p>
            <a:r>
              <a:rPr lang="es-ES" dirty="0"/>
              <a:t>Torneos automáticos</a:t>
            </a:r>
          </a:p>
          <a:p>
            <a:pPr lvl="1"/>
            <a:r>
              <a:rPr lang="es-ES" dirty="0"/>
              <a:t>Torneos de ranking</a:t>
            </a:r>
          </a:p>
          <a:p>
            <a:pPr lvl="1"/>
            <a:r>
              <a:rPr lang="es-ES" dirty="0"/>
              <a:t>Torneos de enfrentamientos</a:t>
            </a:r>
          </a:p>
          <a:p>
            <a:pPr lvl="1"/>
            <a:r>
              <a:rPr lang="es-ES" dirty="0"/>
              <a:t>Retransmisión en vivo</a:t>
            </a:r>
          </a:p>
          <a:p>
            <a:r>
              <a:rPr lang="es-ES" dirty="0"/>
              <a:t>Conclusiones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71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69538-89E4-4E65-86B7-B80235B1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C320D6-6B41-43D8-B01C-85721D3F8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Robótica</a:t>
            </a:r>
          </a:p>
          <a:p>
            <a:r>
              <a:rPr lang="es-ES" dirty="0"/>
              <a:t>Software robótico</a:t>
            </a:r>
          </a:p>
          <a:p>
            <a:r>
              <a:rPr lang="es-ES" dirty="0"/>
              <a:t>Robótica Educativa</a:t>
            </a:r>
          </a:p>
          <a:p>
            <a:pPr lvl="1"/>
            <a:r>
              <a:rPr lang="es-ES" dirty="0"/>
              <a:t>Plataformas de robótica educativa</a:t>
            </a:r>
          </a:p>
          <a:p>
            <a:pPr lvl="1"/>
            <a:r>
              <a:rPr lang="es-ES" dirty="0"/>
              <a:t>Campeonatos de robótica</a:t>
            </a:r>
          </a:p>
        </p:txBody>
      </p:sp>
      <p:pic>
        <p:nvPicPr>
          <p:cNvPr id="6" name="Picture 8" descr="Scratch. Programación fácil para educación primaria y secundaria ...">
            <a:extLst>
              <a:ext uri="{FF2B5EF4-FFF2-40B4-BE49-F238E27FC236}">
                <a16:creationId xmlns:a16="http://schemas.microsoft.com/office/drawing/2014/main" id="{4DF51DC1-D614-4094-9150-CE573A667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47" y="3175747"/>
            <a:ext cx="753318" cy="4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Kodu' ya se encuentra disponible en Xbox Live">
            <a:extLst>
              <a:ext uri="{FF2B5EF4-FFF2-40B4-BE49-F238E27FC236}">
                <a16:creationId xmlns:a16="http://schemas.microsoft.com/office/drawing/2014/main" id="{F68F3D74-0A75-451C-84D5-A1E30762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165" y="3175747"/>
            <a:ext cx="782546" cy="4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Tutorial para conectar EV3 con Open Roberta y crear tu primer ...">
            <a:extLst>
              <a:ext uri="{FF2B5EF4-FFF2-40B4-BE49-F238E27FC236}">
                <a16:creationId xmlns:a16="http://schemas.microsoft.com/office/drawing/2014/main" id="{1F68243F-3B44-4EED-BE59-B778044D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483" y="3175747"/>
            <a:ext cx="1992508" cy="48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Qué es App Inventor? | The Green Monkey Valdebebas">
            <a:extLst>
              <a:ext uri="{FF2B5EF4-FFF2-40B4-BE49-F238E27FC236}">
                <a16:creationId xmlns:a16="http://schemas.microsoft.com/office/drawing/2014/main" id="{F459435D-DD59-4B79-9B76-24FA5D98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991" y="3172433"/>
            <a:ext cx="732064" cy="48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Torneo FIRST LEGO League - Granada - WomANDigital">
            <a:extLst>
              <a:ext uri="{FF2B5EF4-FFF2-40B4-BE49-F238E27FC236}">
                <a16:creationId xmlns:a16="http://schemas.microsoft.com/office/drawing/2014/main" id="{E942F73F-01C0-4408-BE9B-4E8766FB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30" y="3666216"/>
            <a:ext cx="869921" cy="48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RoboCupJunior – Creating a learning environment for today ...">
            <a:extLst>
              <a:ext uri="{FF2B5EF4-FFF2-40B4-BE49-F238E27FC236}">
                <a16:creationId xmlns:a16="http://schemas.microsoft.com/office/drawing/2014/main" id="{40C2FA6C-058C-44C9-B9D6-30E94D5A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44" y="3668098"/>
            <a:ext cx="844946" cy="4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Robot Events: MN State VEX Robotics Championship - High School Only">
            <a:extLst>
              <a:ext uri="{FF2B5EF4-FFF2-40B4-BE49-F238E27FC236}">
                <a16:creationId xmlns:a16="http://schemas.microsoft.com/office/drawing/2014/main" id="{6A8EC3FD-C4B7-4B77-A629-C7DDB60DC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090" y="3666216"/>
            <a:ext cx="656250" cy="4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Asoc. Robocampeones (@robocampeones) | Twitter">
            <a:extLst>
              <a:ext uri="{FF2B5EF4-FFF2-40B4-BE49-F238E27FC236}">
                <a16:creationId xmlns:a16="http://schemas.microsoft.com/office/drawing/2014/main" id="{17738C21-97F8-499F-9299-F8A243867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80" y="3659587"/>
            <a:ext cx="491901" cy="4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82DFF4-17AC-4081-B1D7-907DF6FFC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4126" y="4416520"/>
            <a:ext cx="3230880" cy="181737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0D67DF2-734F-4C1D-AB68-1549EC7990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5006" y="4416520"/>
            <a:ext cx="2887771" cy="18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0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A9018-3B6A-4C7C-A279-398BC37F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E250B7-127B-4C86-90CC-3C7DF439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710732"/>
            <a:ext cx="8915400" cy="1436536"/>
          </a:xfrm>
        </p:spPr>
        <p:txBody>
          <a:bodyPr/>
          <a:lstStyle/>
          <a:p>
            <a:r>
              <a:rPr lang="es-ES" dirty="0"/>
              <a:t>Mejora de la plataforma </a:t>
            </a:r>
            <a:r>
              <a:rPr lang="es-ES" dirty="0" err="1"/>
              <a:t>Kibotics</a:t>
            </a:r>
            <a:r>
              <a:rPr lang="es-ES" dirty="0"/>
              <a:t> con funcionalidades lúdicas y sociales.</a:t>
            </a:r>
          </a:p>
          <a:p>
            <a:pPr lvl="1"/>
            <a:r>
              <a:rPr lang="es-ES" dirty="0"/>
              <a:t>Creación de los Juegos compartidos síncronos.</a:t>
            </a:r>
          </a:p>
          <a:p>
            <a:pPr lvl="1"/>
            <a:r>
              <a:rPr lang="es-ES" dirty="0"/>
              <a:t>Creación de los torneos automáticos.</a:t>
            </a:r>
          </a:p>
        </p:txBody>
      </p:sp>
      <p:pic>
        <p:nvPicPr>
          <p:cNvPr id="4" name="Picture 2" descr="Kibotics (@KiboticsOrg) | Twitter">
            <a:extLst>
              <a:ext uri="{FF2B5EF4-FFF2-40B4-BE49-F238E27FC236}">
                <a16:creationId xmlns:a16="http://schemas.microsoft.com/office/drawing/2014/main" id="{D75A535A-27ED-4CAC-80C6-3CA3A3DA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600" y="4147268"/>
            <a:ext cx="2202800" cy="182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86158-D978-472B-8F29-3606BCB7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Infraestructura utilizada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89E9A-1901-49AC-B04A-23F465A0C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A-</a:t>
            </a:r>
            <a:r>
              <a:rPr lang="es-ES" dirty="0" err="1"/>
              <a:t>Frame</a:t>
            </a:r>
            <a:endParaRPr lang="es-ES" dirty="0"/>
          </a:p>
          <a:p>
            <a:r>
              <a:rPr lang="es-ES" dirty="0"/>
              <a:t>Lenguaje JavaScript</a:t>
            </a:r>
          </a:p>
          <a:p>
            <a:r>
              <a:rPr lang="es-ES" dirty="0"/>
              <a:t>Django</a:t>
            </a:r>
          </a:p>
          <a:p>
            <a:r>
              <a:rPr lang="es-ES" dirty="0"/>
              <a:t>Elasticsearch</a:t>
            </a:r>
          </a:p>
          <a:p>
            <a:r>
              <a:rPr lang="es-ES" dirty="0"/>
              <a:t>Gestores de paquetes</a:t>
            </a:r>
          </a:p>
          <a:p>
            <a:r>
              <a:rPr lang="es-ES" dirty="0" err="1"/>
              <a:t>WebRTC</a:t>
            </a:r>
            <a:endParaRPr lang="es-ES" dirty="0"/>
          </a:p>
          <a:p>
            <a:r>
              <a:rPr lang="es-ES" dirty="0"/>
              <a:t>Youtube y </a:t>
            </a:r>
            <a:r>
              <a:rPr lang="es-ES" dirty="0" err="1"/>
              <a:t>Twitch</a:t>
            </a:r>
            <a:endParaRPr lang="es-ES" dirty="0"/>
          </a:p>
          <a:p>
            <a:r>
              <a:rPr lang="es-ES" dirty="0" err="1"/>
              <a:t>Kibotics</a:t>
            </a:r>
            <a:endParaRPr lang="es-ES" dirty="0"/>
          </a:p>
        </p:txBody>
      </p:sp>
      <p:pic>
        <p:nvPicPr>
          <p:cNvPr id="3074" name="Picture 2" descr="Qué es y por qué aprender EcmaScript?">
            <a:extLst>
              <a:ext uri="{FF2B5EF4-FFF2-40B4-BE49-F238E27FC236}">
                <a16:creationId xmlns:a16="http://schemas.microsoft.com/office/drawing/2014/main" id="{B397C42A-139A-49CB-813C-77856B11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70" y="2555204"/>
            <a:ext cx="509256" cy="33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jango, Desarrollo Web, Framework Web imagen png - imagen ...">
            <a:extLst>
              <a:ext uri="{FF2B5EF4-FFF2-40B4-BE49-F238E27FC236}">
                <a16:creationId xmlns:a16="http://schemas.microsoft.com/office/drawing/2014/main" id="{24FEBEF0-9EA0-423E-BE45-7D5EECF8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12" y="2951799"/>
            <a:ext cx="585934" cy="36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Qué es y cómo funciona Elasticsearch? - ochobitshacenunbyte">
            <a:extLst>
              <a:ext uri="{FF2B5EF4-FFF2-40B4-BE49-F238E27FC236}">
                <a16:creationId xmlns:a16="http://schemas.microsoft.com/office/drawing/2014/main" id="{D63361EE-C25D-4C48-ABA0-E59EA9BC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13" y="3315695"/>
            <a:ext cx="803457" cy="4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nstruyendo módulos de utilidad para nuestras aplicaciones con npm">
            <a:extLst>
              <a:ext uri="{FF2B5EF4-FFF2-40B4-BE49-F238E27FC236}">
                <a16:creationId xmlns:a16="http://schemas.microsoft.com/office/drawing/2014/main" id="{E563A764-73A1-422B-B9D1-808D722D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90" y="3717179"/>
            <a:ext cx="783448" cy="4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ebpack">
            <a:extLst>
              <a:ext uri="{FF2B5EF4-FFF2-40B4-BE49-F238E27FC236}">
                <a16:creationId xmlns:a16="http://schemas.microsoft.com/office/drawing/2014/main" id="{F48101F0-3206-494D-A474-32FE07F1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738" y="3717179"/>
            <a:ext cx="438731" cy="4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WebRTC - toda la información relevante y preguntas frecuentes">
            <a:extLst>
              <a:ext uri="{FF2B5EF4-FFF2-40B4-BE49-F238E27FC236}">
                <a16:creationId xmlns:a16="http://schemas.microsoft.com/office/drawing/2014/main" id="{B2DDB447-58FB-42F7-8E7A-79A0D92E9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688" y="4081076"/>
            <a:ext cx="367410" cy="4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YouTube (canal) - Wikipedia, la enciclopedia libre">
            <a:extLst>
              <a:ext uri="{FF2B5EF4-FFF2-40B4-BE49-F238E27FC236}">
                <a16:creationId xmlns:a16="http://schemas.microsoft.com/office/drawing/2014/main" id="{77E18DF2-4971-466C-86EC-9DAFB7F4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96" y="4519806"/>
            <a:ext cx="438731" cy="4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Twitch en App Store">
            <a:extLst>
              <a:ext uri="{FF2B5EF4-FFF2-40B4-BE49-F238E27FC236}">
                <a16:creationId xmlns:a16="http://schemas.microsoft.com/office/drawing/2014/main" id="{2C7D8BBD-7D6D-4ACC-B418-9B29041E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935" y="4519806"/>
            <a:ext cx="834396" cy="4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ibotics (@KiboticsOrg) | Twitter">
            <a:extLst>
              <a:ext uri="{FF2B5EF4-FFF2-40B4-BE49-F238E27FC236}">
                <a16:creationId xmlns:a16="http://schemas.microsoft.com/office/drawing/2014/main" id="{08CF9ACD-CFD0-4DFA-B75D-77251696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12" y="4921291"/>
            <a:ext cx="438730" cy="36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5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27B94-6B90-4B2A-90F1-98CE5C1D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Juegos compartidos síncronos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19E347-A7C9-430B-A7BC-46BE036AE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506788" cy="3777622"/>
          </a:xfrm>
        </p:spPr>
        <p:txBody>
          <a:bodyPr/>
          <a:lstStyle/>
          <a:p>
            <a:r>
              <a:rPr lang="es-ES" dirty="0"/>
              <a:t>Diseño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D2E998-2139-4BF7-B0C0-A484A51F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2852463"/>
            <a:ext cx="4958963" cy="305875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96B54E2-A97A-46C7-9C89-355E7233142D}"/>
              </a:ext>
            </a:extLst>
          </p:cNvPr>
          <p:cNvSpPr txBox="1">
            <a:spLocks/>
          </p:cNvSpPr>
          <p:nvPr/>
        </p:nvSpPr>
        <p:spPr>
          <a:xfrm>
            <a:off x="6369890" y="2133600"/>
            <a:ext cx="4213296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Ejecución típica</a:t>
            </a:r>
          </a:p>
          <a:p>
            <a:pPr lvl="1"/>
            <a:r>
              <a:rPr lang="es-ES" dirty="0"/>
              <a:t>Elección de adversario</a:t>
            </a:r>
          </a:p>
          <a:p>
            <a:pPr lvl="1"/>
            <a:r>
              <a:rPr lang="es-ES" dirty="0"/>
              <a:t>Conexión </a:t>
            </a:r>
            <a:r>
              <a:rPr lang="es-ES" dirty="0" err="1"/>
              <a:t>WebRTC</a:t>
            </a:r>
            <a:endParaRPr lang="es-ES" dirty="0"/>
          </a:p>
          <a:p>
            <a:pPr lvl="1"/>
            <a:r>
              <a:rPr lang="es-ES" dirty="0"/>
              <a:t>Carga flexible de código</a:t>
            </a:r>
          </a:p>
          <a:p>
            <a:pPr lvl="1"/>
            <a:r>
              <a:rPr lang="es-ES" dirty="0"/>
              <a:t>Ejecución del juego en vivo</a:t>
            </a:r>
          </a:p>
        </p:txBody>
      </p:sp>
    </p:spTree>
    <p:extLst>
      <p:ext uri="{BB962C8B-B14F-4D97-AF65-F5344CB8AC3E}">
        <p14:creationId xmlns:p14="http://schemas.microsoft.com/office/powerpoint/2010/main" val="420509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27B94-6B90-4B2A-90F1-98CE5C1D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Juegos compartidos síncronos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96B54E2-A97A-46C7-9C89-355E7233142D}"/>
              </a:ext>
            </a:extLst>
          </p:cNvPr>
          <p:cNvSpPr txBox="1">
            <a:spLocks/>
          </p:cNvSpPr>
          <p:nvPr/>
        </p:nvSpPr>
        <p:spPr>
          <a:xfrm>
            <a:off x="2100039" y="2181308"/>
            <a:ext cx="4213296" cy="113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Elección de contrincante</a:t>
            </a:r>
          </a:p>
          <a:p>
            <a:pPr lvl="1"/>
            <a:r>
              <a:rPr lang="es-ES" dirty="0"/>
              <a:t>Barra de búsqueda de usuario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316A3F5-3165-45E1-ABC1-1B8A543A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617" y="3352883"/>
            <a:ext cx="6988302" cy="3362847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1A988CB-89CD-4E55-9B40-92FF794E61DF}"/>
              </a:ext>
            </a:extLst>
          </p:cNvPr>
          <p:cNvSpPr/>
          <p:nvPr/>
        </p:nvSpPr>
        <p:spPr>
          <a:xfrm>
            <a:off x="3554616" y="3474893"/>
            <a:ext cx="1041237" cy="174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B3F918F4-583C-4EE2-8833-1BF8D88492B1}"/>
              </a:ext>
            </a:extLst>
          </p:cNvPr>
          <p:cNvSpPr/>
          <p:nvPr/>
        </p:nvSpPr>
        <p:spPr>
          <a:xfrm>
            <a:off x="4882101" y="3285798"/>
            <a:ext cx="1176337" cy="2000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5833"/>
              <a:gd name="adj6" fmla="val -324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Barra de búsqueda de usuario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CADABE7-BB6B-4F64-9933-339809BACED7}"/>
              </a:ext>
            </a:extLst>
          </p:cNvPr>
          <p:cNvSpPr/>
          <p:nvPr/>
        </p:nvSpPr>
        <p:spPr>
          <a:xfrm>
            <a:off x="3590677" y="3686258"/>
            <a:ext cx="1291424" cy="2690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7614DFC8-0983-4C22-AA63-BBF0A609F935}"/>
              </a:ext>
            </a:extLst>
          </p:cNvPr>
          <p:cNvSpPr/>
          <p:nvPr/>
        </p:nvSpPr>
        <p:spPr>
          <a:xfrm>
            <a:off x="5261340" y="3978057"/>
            <a:ext cx="1176337" cy="2679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5833"/>
              <a:gd name="adj6" fmla="val -324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Sección de chat en vivo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1958F35-AF44-45E5-AF2F-3F7A71557CAA}"/>
              </a:ext>
            </a:extLst>
          </p:cNvPr>
          <p:cNvSpPr/>
          <p:nvPr/>
        </p:nvSpPr>
        <p:spPr>
          <a:xfrm>
            <a:off x="6528021" y="3649805"/>
            <a:ext cx="2401294" cy="3894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Globo: línea doblada 13">
            <a:extLst>
              <a:ext uri="{FF2B5EF4-FFF2-40B4-BE49-F238E27FC236}">
                <a16:creationId xmlns:a16="http://schemas.microsoft.com/office/drawing/2014/main" id="{B3A3E8CC-E1D9-404E-8371-6F746A9395D4}"/>
              </a:ext>
            </a:extLst>
          </p:cNvPr>
          <p:cNvSpPr/>
          <p:nvPr/>
        </p:nvSpPr>
        <p:spPr>
          <a:xfrm>
            <a:off x="7881068" y="3374880"/>
            <a:ext cx="1176337" cy="2000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1610"/>
              <a:gd name="adj6" fmla="val -324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Evaluadores automáticos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5F180BD-7A6E-4CB7-8856-86B6A0D2CB18}"/>
              </a:ext>
            </a:extLst>
          </p:cNvPr>
          <p:cNvSpPr/>
          <p:nvPr/>
        </p:nvSpPr>
        <p:spPr>
          <a:xfrm>
            <a:off x="9159903" y="3474892"/>
            <a:ext cx="1383016" cy="174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076C19D9-5C1D-47A1-AB51-38D27694CEB7}"/>
              </a:ext>
            </a:extLst>
          </p:cNvPr>
          <p:cNvSpPr/>
          <p:nvPr/>
        </p:nvSpPr>
        <p:spPr>
          <a:xfrm>
            <a:off x="9366582" y="3789478"/>
            <a:ext cx="1176337" cy="2000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7148"/>
              <a:gd name="adj6" fmla="val -108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1"/>
                </a:solidFill>
              </a:rPr>
              <a:t>Estado de la conexión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ED20F382-908B-450B-A83A-E9541259E929}"/>
              </a:ext>
            </a:extLst>
          </p:cNvPr>
          <p:cNvSpPr txBox="1">
            <a:spLocks/>
          </p:cNvSpPr>
          <p:nvPr/>
        </p:nvSpPr>
        <p:spPr>
          <a:xfrm>
            <a:off x="6437677" y="2181308"/>
            <a:ext cx="4213296" cy="113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Conexión </a:t>
            </a:r>
            <a:r>
              <a:rPr lang="es-ES" dirty="0" err="1"/>
              <a:t>WebRTC</a:t>
            </a:r>
            <a:endParaRPr lang="es-ES" dirty="0"/>
          </a:p>
          <a:p>
            <a:pPr lvl="1"/>
            <a:r>
              <a:rPr lang="es-ES" dirty="0"/>
              <a:t>Retransmisión del simulador</a:t>
            </a:r>
          </a:p>
          <a:p>
            <a:pPr lvl="1"/>
            <a:r>
              <a:rPr lang="es-ES" dirty="0"/>
              <a:t>Sección de chat en vivo</a:t>
            </a:r>
          </a:p>
        </p:txBody>
      </p:sp>
    </p:spTree>
    <p:extLst>
      <p:ext uri="{BB962C8B-B14F-4D97-AF65-F5344CB8AC3E}">
        <p14:creationId xmlns:p14="http://schemas.microsoft.com/office/powerpoint/2010/main" val="348050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19E347-A7C9-430B-A7BC-46BE036AE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280" y="1918915"/>
            <a:ext cx="3506788" cy="2176007"/>
          </a:xfrm>
        </p:spPr>
        <p:txBody>
          <a:bodyPr/>
          <a:lstStyle/>
          <a:p>
            <a:r>
              <a:rPr lang="es-ES" dirty="0"/>
              <a:t>Carga flexible de código</a:t>
            </a:r>
          </a:p>
          <a:p>
            <a:pPr lvl="1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4796A6-2067-40FC-B8BE-F159286A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61" y="2522800"/>
            <a:ext cx="2409825" cy="3619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F441AC0-A05D-49EB-B142-E5A7E73B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61" y="3631513"/>
            <a:ext cx="2409825" cy="352425"/>
          </a:xfrm>
          <a:prstGeom prst="rect">
            <a:avLst/>
          </a:prstGeom>
        </p:spPr>
      </p:pic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38875F6F-5D55-43A4-91CD-DB992E3CFA63}"/>
              </a:ext>
            </a:extLst>
          </p:cNvPr>
          <p:cNvSpPr/>
          <p:nvPr/>
        </p:nvSpPr>
        <p:spPr>
          <a:xfrm>
            <a:off x="3697688" y="2985715"/>
            <a:ext cx="358140" cy="558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FE6E64-7AAF-4CEB-BFD8-FCC65189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93" y="1663578"/>
            <a:ext cx="3381955" cy="48803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837165-8721-48F2-B804-9134559C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948" y="1663577"/>
            <a:ext cx="3299631" cy="48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96B54E2-A97A-46C7-9C89-355E7233142D}"/>
              </a:ext>
            </a:extLst>
          </p:cNvPr>
          <p:cNvSpPr txBox="1">
            <a:spLocks/>
          </p:cNvSpPr>
          <p:nvPr/>
        </p:nvSpPr>
        <p:spPr>
          <a:xfrm>
            <a:off x="3117806" y="1516573"/>
            <a:ext cx="6193172" cy="441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Ejecución compartida y evaluadores automáticos</a:t>
            </a:r>
          </a:p>
          <a:p>
            <a:pPr lvl="1"/>
            <a:r>
              <a:rPr lang="es-ES" dirty="0"/>
              <a:t>Botones de control de la ejecución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/>
              <a:t>Indicadores del estado de la conexión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Evaluadores automáticos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B1C49C7-03CA-44D6-B013-C72BB366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49" y="2259478"/>
            <a:ext cx="1600423" cy="32389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6E38EA7-6C11-41ED-9335-B4873315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842" y="2980203"/>
            <a:ext cx="3514725" cy="33337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8159011-8E34-498D-AFB7-BBB390DCF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42" y="3756047"/>
            <a:ext cx="3514725" cy="31432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FBBD552-E838-4731-9D37-B26CE8EFE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842" y="4512841"/>
            <a:ext cx="3514725" cy="314325"/>
          </a:xfrm>
          <a:prstGeom prst="rect">
            <a:avLst/>
          </a:prstGeom>
        </p:spPr>
      </p:pic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C3D876F6-30CD-4A15-90F4-6243D70CE9E6}"/>
              </a:ext>
            </a:extLst>
          </p:cNvPr>
          <p:cNvSpPr/>
          <p:nvPr/>
        </p:nvSpPr>
        <p:spPr>
          <a:xfrm>
            <a:off x="5483134" y="3313578"/>
            <a:ext cx="358140" cy="442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36C9F096-E414-41B3-A19E-D88DD70F82BE}"/>
              </a:ext>
            </a:extLst>
          </p:cNvPr>
          <p:cNvSpPr/>
          <p:nvPr/>
        </p:nvSpPr>
        <p:spPr>
          <a:xfrm>
            <a:off x="5483134" y="4073457"/>
            <a:ext cx="358140" cy="439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7A50CF-6AAF-491D-8ADB-20A0B2DF5D45}"/>
              </a:ext>
            </a:extLst>
          </p:cNvPr>
          <p:cNvSpPr txBox="1"/>
          <p:nvPr/>
        </p:nvSpPr>
        <p:spPr>
          <a:xfrm>
            <a:off x="1697472" y="6395678"/>
            <a:ext cx="836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Vídeo demostrativo: </a:t>
            </a:r>
            <a:r>
              <a:rPr lang="es-ES" dirty="0">
                <a:hlinkClick r:id="rId6"/>
              </a:rPr>
              <a:t>https://www.youtube.com/watch?v=gZGvd1gcHPE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7022652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607</TotalTime>
  <Words>397</Words>
  <Application>Microsoft Office PowerPoint</Application>
  <PresentationFormat>Panorámica</PresentationFormat>
  <Paragraphs>121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Espiral</vt:lpstr>
      <vt:lpstr>Torneos de programación de robots en una plataforma online</vt:lpstr>
      <vt:lpstr>Índice</vt:lpstr>
      <vt:lpstr>1. Introducción</vt:lpstr>
      <vt:lpstr>2. Objetivos</vt:lpstr>
      <vt:lpstr>3. Infraestructura utilizada</vt:lpstr>
      <vt:lpstr>4. Juegos compartidos síncronos</vt:lpstr>
      <vt:lpstr>4. Juegos compartidos síncronos</vt:lpstr>
      <vt:lpstr>Presentación de PowerPoint</vt:lpstr>
      <vt:lpstr>Presentación de PowerPoint</vt:lpstr>
      <vt:lpstr>5. Torneos automáticos</vt:lpstr>
      <vt:lpstr>Presentación de PowerPoint</vt:lpstr>
      <vt:lpstr>Presentación de PowerPoint</vt:lpstr>
      <vt:lpstr>5. Torneos automáticos</vt:lpstr>
      <vt:lpstr>Presentación de PowerPoint</vt:lpstr>
      <vt:lpstr>Presentación de PowerPoint</vt:lpstr>
      <vt:lpstr>Presentación de PowerPoint</vt:lpstr>
      <vt:lpstr>Presentación de PowerPoint</vt:lpstr>
      <vt:lpstr>7. 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Torneos de programación de robots en una plataforma online</dc:title>
  <dc:creator>pablomvera14@gmail.com</dc:creator>
  <cp:lastModifiedBy>pablomvera14@gmail.com</cp:lastModifiedBy>
  <cp:revision>34</cp:revision>
  <dcterms:created xsi:type="dcterms:W3CDTF">2020-06-08T16:56:39Z</dcterms:created>
  <dcterms:modified xsi:type="dcterms:W3CDTF">2020-06-14T09:42:49Z</dcterms:modified>
</cp:coreProperties>
</file>